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72" r:id="rId13"/>
    <p:sldId id="271" r:id="rId14"/>
    <p:sldId id="273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7F9E-A1C3-49A9-9E10-41E48F42B6EF}" type="datetimeFigureOut">
              <a:rPr lang="hr-HR" smtClean="0"/>
              <a:t>23.10.2024.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AADC4-D7B5-450A-9EF8-CC02CD33819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658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2798-267A-4A65-B728-860D168520E9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9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7ED3-79A9-4245-8F0F-F984ABC9CDC0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794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31ACD-5387-45BD-B548-1DCDFB961638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178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952B-35CB-45F4-B445-93E96AE6AA9A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544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C6A-72C5-452A-B645-74DCDF4F800D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5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6E91-FFF8-4AB3-8240-55376CB7D14E}" type="datetime1">
              <a:rPr lang="hr-HR" smtClean="0"/>
              <a:t>23.10.2024.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12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5B90-9CB0-4409-89A2-DA39566333B9}" type="datetime1">
              <a:rPr lang="hr-HR" smtClean="0"/>
              <a:t>23.10.2024.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43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C004-70F7-4C97-9947-702C175B2047}" type="datetime1">
              <a:rPr lang="hr-HR" smtClean="0"/>
              <a:t>23.10.2024.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47105-24BD-4206-BE09-6051D8DF5A30}" type="datetime1">
              <a:rPr lang="hr-HR" smtClean="0"/>
              <a:t>23.10.2024.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911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A9D767-858F-4EC9-ADD3-529928E56913}" type="datetime1">
              <a:rPr lang="hr-HR" smtClean="0"/>
              <a:t>23.10.2024.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220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51D8-37D8-4141-AE5C-976E3A606B5B}" type="datetime1">
              <a:rPr lang="hr-HR" smtClean="0"/>
              <a:t>23.10.2024.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347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0FF488-27A0-4035-9B9A-B8D9554714E0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0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FF00-34E4-F05B-4CF2-0A8B5E003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School mapping in ESRI imagery</a:t>
            </a:r>
            <a:endParaRPr lang="hr-H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255326-AF42-6735-8CB8-9009BE9D7A18}"/>
              </a:ext>
            </a:extLst>
          </p:cNvPr>
          <p:cNvSpPr txBox="1">
            <a:spLocks/>
          </p:cNvSpPr>
          <p:nvPr/>
        </p:nvSpPr>
        <p:spPr>
          <a:xfrm>
            <a:off x="1097280" y="4325112"/>
            <a:ext cx="10058400" cy="758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Andrija </a:t>
            </a:r>
            <a:r>
              <a:rPr lang="en-US" sz="2800" dirty="0" err="1"/>
              <a:t>Gorup</a:t>
            </a:r>
            <a:r>
              <a:rPr lang="en-US" sz="2800" dirty="0"/>
              <a:t>, Dominik </a:t>
            </a:r>
            <a:r>
              <a:rPr lang="en-US" sz="2800" dirty="0" err="1"/>
              <a:t>Jambrovi</a:t>
            </a:r>
            <a:r>
              <a:rPr lang="hr-HR" sz="2800" dirty="0"/>
              <a:t>ć, Marin Kačan, Siniša Šegvić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AEFF77-6818-7F14-D523-83B7CA729C24}"/>
              </a:ext>
            </a:extLst>
          </p:cNvPr>
          <p:cNvSpPr txBox="1">
            <a:spLocks/>
          </p:cNvSpPr>
          <p:nvPr/>
        </p:nvSpPr>
        <p:spPr>
          <a:xfrm>
            <a:off x="1097280" y="5340096"/>
            <a:ext cx="10058400" cy="758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2400" dirty="0"/>
              <a:t>October 24th, 2024</a:t>
            </a:r>
          </a:p>
        </p:txBody>
      </p:sp>
    </p:spTree>
    <p:extLst>
      <p:ext uri="{BB962C8B-B14F-4D97-AF65-F5344CB8AC3E}">
        <p14:creationId xmlns:p14="http://schemas.microsoft.com/office/powerpoint/2010/main" val="101124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55EE-26EE-09A1-515C-82C270BB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9BD3-B34D-0086-4363-07ACF9C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12B3-F9B1-7D41-779B-C036C8E5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Schools are split into two clusters</a:t>
            </a:r>
          </a:p>
          <a:p>
            <a:pPr lvl="1"/>
            <a:r>
              <a:rPr lang="en-US" sz="2400" dirty="0"/>
              <a:t>For each cluster, calculate the corresponding centroid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For each non-school (OSM Vietnam data), calculate the </a:t>
            </a:r>
            <a:r>
              <a:rPr lang="en-US" sz="2400" b="1" dirty="0"/>
              <a:t>Euclidean distance from both centroids</a:t>
            </a:r>
          </a:p>
          <a:p>
            <a:pPr marL="201168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ADDF3-7753-3328-6105-3C475593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4673267"/>
            <a:ext cx="6039693" cy="628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FAC5-A454-4187-1D02-A50EAE40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114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F69D2-08FD-53D9-6CA0-6C11E13D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06FA-3AD3-8DCE-CBB0-5BCEE308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3196-9005-0BA2-528E-B0F1BEF2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Convert distances to probabilities of sampling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Sample non-schools for each cluster individually (no repetition)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E446E-EADF-AAC8-C686-ACC5B82D031E}"/>
                  </a:ext>
                </a:extLst>
              </p:cNvPr>
              <p:cNvSpPr txBox="1"/>
              <p:nvPr/>
            </p:nvSpPr>
            <p:spPr>
              <a:xfrm>
                <a:off x="3733241" y="2836787"/>
                <a:ext cx="4725517" cy="59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sz="2400" dirty="0"/>
                  <a:t>   ,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endParaRPr lang="hr-H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E446E-EADF-AAC8-C686-ACC5B82D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241" y="2836787"/>
                <a:ext cx="4725517" cy="592213"/>
              </a:xfrm>
              <a:prstGeom prst="rect">
                <a:avLst/>
              </a:prstGeom>
              <a:blipFill>
                <a:blip r:embed="rId2"/>
                <a:stretch>
                  <a:fillRect t="-2041" b="-612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67F5E-309B-A94F-2E2C-444685B7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417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5E9F0-9702-E0A2-CF6B-925424B9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5E3E-7185-4CD1-129E-449593E5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96D5B-5B14-E931-1EEC-8CFCC46A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12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99821-CE99-4EA3-9212-DC3E0E99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63" y="1826124"/>
            <a:ext cx="5977473" cy="4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B42B-6DFD-DC50-EC08-9C1ED44D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A23-9A76-2163-4DA3-3ACA609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4B311-105F-B464-5470-4E19CFA7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13</a:t>
            </a:fld>
            <a:endParaRPr lang="hr-HR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3C7525D0-6F5B-7905-867F-744AE313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1" y="1970123"/>
            <a:ext cx="5364480" cy="4023360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">
            <a:extLst>
              <a:ext uri="{FF2B5EF4-FFF2-40B4-BE49-F238E27FC236}">
                <a16:creationId xmlns:a16="http://schemas.microsoft.com/office/drawing/2014/main" id="{4101C24C-9E5B-C124-A1E9-293D369F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99" y="1970123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33FC-3F3C-B595-E415-8BC6C9211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B32B-3628-5D55-A4A0-F7E3FAE6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2841F-A1E7-DA44-64A2-D1F832D8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14</a:t>
            </a:fld>
            <a:endParaRPr lang="hr-HR"/>
          </a:p>
        </p:txBody>
      </p:sp>
      <p:pic>
        <p:nvPicPr>
          <p:cNvPr id="6" name="Picture 5" descr="A map of land with green dots&#10;&#10;Description automatically generated">
            <a:extLst>
              <a:ext uri="{FF2B5EF4-FFF2-40B4-BE49-F238E27FC236}">
                <a16:creationId xmlns:a16="http://schemas.microsoft.com/office/drawing/2014/main" id="{565AAC82-8AFA-F7E2-CE7A-74E44FC7D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291242" y="1969706"/>
            <a:ext cx="4035831" cy="4169835"/>
          </a:xfrm>
          <a:prstGeom prst="rect">
            <a:avLst/>
          </a:prstGeom>
        </p:spPr>
      </p:pic>
      <p:pic>
        <p:nvPicPr>
          <p:cNvPr id="7" name="Picture 6" descr="A map of land with green dots&#10;&#10;Description automatically generated">
            <a:extLst>
              <a:ext uri="{FF2B5EF4-FFF2-40B4-BE49-F238E27FC236}">
                <a16:creationId xmlns:a16="http://schemas.microsoft.com/office/drawing/2014/main" id="{33903E9B-8FD2-51F7-D82B-52FAC66DF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3"/>
          <a:stretch/>
        </p:blipFill>
        <p:spPr>
          <a:xfrm>
            <a:off x="6864929" y="1969107"/>
            <a:ext cx="4035830" cy="41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E369-94CE-E605-6D5D-BAF1E46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F315-DECF-C7F3-E69B-0B503CA1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Grayscale images experiment (try to eliminate appearance differences)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Dense inference (run newly fine-tuned model on tiles covering the chosen 26 districts)</a:t>
            </a:r>
          </a:p>
          <a:p>
            <a:pPr lvl="1"/>
            <a:endParaRPr lang="en-US" sz="2400" dirty="0"/>
          </a:p>
          <a:p>
            <a:pPr lvl="1"/>
            <a:endParaRPr lang="hr-H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901C-56ED-07B7-9D74-3052323A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716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A271-1EFB-E664-0007-BB69468B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meeting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9E99-CCEB-B045-9B67-6CBBE019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4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F93DB-799F-7ACC-39BB-C62727A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2-stage training, fine-tune and eval on </a:t>
            </a:r>
            <a:r>
              <a:rPr lang="en-US" dirty="0" err="1"/>
              <a:t>Anditi</a:t>
            </a:r>
            <a:r>
              <a:rPr lang="en-US" dirty="0"/>
              <a:t> schools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3334E-B9B9-FE66-14E3-0463290F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2-fold cross-validation</a:t>
            </a:r>
          </a:p>
          <a:p>
            <a:pPr lvl="2"/>
            <a:r>
              <a:rPr lang="en-US" sz="2000" dirty="0"/>
              <a:t>50:50 train/</a:t>
            </a:r>
            <a:r>
              <a:rPr lang="en-US" sz="2000" dirty="0" err="1"/>
              <a:t>val</a:t>
            </a:r>
            <a:r>
              <a:rPr lang="en-US" sz="2000" dirty="0"/>
              <a:t> split of school locations</a:t>
            </a:r>
          </a:p>
          <a:p>
            <a:pPr lvl="2"/>
            <a:r>
              <a:rPr lang="en-US" sz="2000" dirty="0"/>
              <a:t>Add equal number of non-school locations</a:t>
            </a:r>
          </a:p>
          <a:p>
            <a:pPr lvl="3"/>
            <a:r>
              <a:rPr lang="en-US" sz="2000" dirty="0"/>
              <a:t>Sampled randomly throughout Vietnam</a:t>
            </a:r>
          </a:p>
          <a:p>
            <a:pPr lvl="2"/>
            <a:r>
              <a:rPr lang="en-US" sz="2000" dirty="0"/>
              <a:t>Unusually high results – </a:t>
            </a:r>
            <a:r>
              <a:rPr lang="en-US" sz="2000" b="1" dirty="0"/>
              <a:t>F1: 93.91%</a:t>
            </a:r>
          </a:p>
          <a:p>
            <a:pPr lvl="3"/>
            <a:r>
              <a:rPr lang="en-US" sz="2000" dirty="0"/>
              <a:t>In spite of potentially problematic outdated imagery</a:t>
            </a:r>
            <a:endParaRPr lang="hr-H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F8D56-DF6C-70C5-3E26-C4F6FF27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991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B7306-E99E-37E7-D2F9-8984A4A7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3C21-EE59-AE2D-6C69-39B85BB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25D7-052B-BAA4-851A-7161339C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85211" cy="4023360"/>
          </a:xfrm>
        </p:spPr>
        <p:txBody>
          <a:bodyPr>
            <a:normAutofit/>
          </a:bodyPr>
          <a:lstStyle/>
          <a:p>
            <a:pPr lvl="1"/>
            <a:r>
              <a:rPr lang="en-US" sz="2400" b="1" dirty="0"/>
              <a:t>Outdated imagery</a:t>
            </a:r>
          </a:p>
          <a:p>
            <a:pPr lvl="2"/>
            <a:r>
              <a:rPr lang="en-US" sz="2000" dirty="0"/>
              <a:t>Schools visible on Google Maps, </a:t>
            </a:r>
          </a:p>
          <a:p>
            <a:pPr marL="384048" lvl="2" indent="0">
              <a:buNone/>
            </a:pPr>
            <a:r>
              <a:rPr lang="en-US" sz="2000" dirty="0"/>
              <a:t>   but not in ESRI images</a:t>
            </a:r>
          </a:p>
          <a:p>
            <a:pPr lvl="1"/>
            <a:r>
              <a:rPr lang="en-US" sz="2400" dirty="0"/>
              <a:t>Possible solutions:</a:t>
            </a:r>
          </a:p>
          <a:p>
            <a:pPr lvl="2"/>
            <a:r>
              <a:rPr lang="en-US" sz="2000" dirty="0"/>
              <a:t>Urban growth layer</a:t>
            </a:r>
          </a:p>
          <a:p>
            <a:pPr lvl="2"/>
            <a:r>
              <a:rPr lang="en-US" sz="2000" dirty="0"/>
              <a:t>ESRI metadata layer</a:t>
            </a:r>
          </a:p>
          <a:p>
            <a:pPr lvl="2"/>
            <a:r>
              <a:rPr lang="en-US" sz="2000" dirty="0"/>
              <a:t>Combination of the 2 methods</a:t>
            </a:r>
          </a:p>
          <a:p>
            <a:pPr lvl="2"/>
            <a:r>
              <a:rPr lang="en-US" sz="2000" dirty="0"/>
              <a:t>Compressed file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E0FAD-0B44-9F1A-0BCE-353039EE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11" y="964762"/>
            <a:ext cx="5239808" cy="4904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8008-C27A-6942-161E-A8FD4257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19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0D91-AAAF-7DCB-4426-16F7F111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5CE-E75D-4769-FA9C-9F1136EA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1CFD-1C20-16DE-10D1-D0F118BA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Many schools next to each other</a:t>
            </a:r>
          </a:p>
          <a:p>
            <a:pPr lvl="2"/>
            <a:r>
              <a:rPr lang="en-US" sz="2000" dirty="0"/>
              <a:t>For cross-validation experiments, we do a random 50:50 train/</a:t>
            </a:r>
            <a:r>
              <a:rPr lang="en-US" sz="2000" dirty="0" err="1"/>
              <a:t>val</a:t>
            </a:r>
            <a:r>
              <a:rPr lang="en-US" sz="2000" dirty="0"/>
              <a:t> split</a:t>
            </a:r>
          </a:p>
          <a:p>
            <a:pPr lvl="2"/>
            <a:r>
              <a:rPr lang="en-US" sz="2000" dirty="0"/>
              <a:t>Data leakage – overlapping images get into both splits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FF2F5-DB8B-D4DD-9EB7-6623D614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5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4D57-B091-3070-64FE-C5561FE5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64" y="3192705"/>
            <a:ext cx="2902527" cy="290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A3EA1-54E0-69B1-3C17-72F9DB4E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3192704"/>
            <a:ext cx="2902527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1DBB1-53B3-B932-3067-2068D71D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7445-57C1-A56B-CF3D-CC4F3EB9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3144-0623-9FEE-C589-2763E6F5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Distinct appearance</a:t>
            </a:r>
          </a:p>
          <a:p>
            <a:pPr lvl="2"/>
            <a:r>
              <a:rPr lang="en-US" sz="2000" dirty="0"/>
              <a:t>Images from different regions have large variations in appearance</a:t>
            </a:r>
            <a:endParaRPr lang="hr-H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F1C6E-302C-376B-C3B6-EB89900D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097454"/>
            <a:ext cx="3056709" cy="305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ED2C6-CD7C-1AAD-CC51-36DD0E51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25" y="3097453"/>
            <a:ext cx="3056709" cy="3056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46222-187B-8DA9-5BDB-A3BCB1612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931" y="3097452"/>
            <a:ext cx="3056709" cy="30567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7329-31BD-CA31-AA24-1D5C234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6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5C30-56BA-C3B6-8E0B-A8EB948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3BFC-B5B7-74EB-2820-3181C984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split by clusters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D8B0-CF6C-6302-B60A-13A6C596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More realistic results</a:t>
            </a:r>
          </a:p>
          <a:p>
            <a:pPr lvl="2"/>
            <a:r>
              <a:rPr lang="en-US" sz="2000" b="1" dirty="0"/>
              <a:t>F1: 81.55%</a:t>
            </a:r>
          </a:p>
          <a:p>
            <a:pPr lvl="2"/>
            <a:r>
              <a:rPr lang="en-US" sz="2000" dirty="0"/>
              <a:t>P: 95.94%</a:t>
            </a:r>
          </a:p>
          <a:p>
            <a:pPr lvl="2"/>
            <a:r>
              <a:rPr lang="en-US" sz="2000" dirty="0"/>
              <a:t>R: 73.97%</a:t>
            </a:r>
          </a:p>
          <a:p>
            <a:pPr lvl="1"/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5F1B9-3FD7-6317-1F50-F11400AD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38" y="845480"/>
            <a:ext cx="4494823" cy="51670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E7E0-CC03-391D-0B0F-CE3D402A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165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125F-34C2-2B9C-E2AD-A7CA4F5F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contributions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D52B-2AD7-F69D-51F8-5F547E5D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53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C444-8CC4-0E80-3D2D-D5EC28A4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0740-0D14-E12E-7AD0-417BC6EC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Previously:</a:t>
            </a:r>
          </a:p>
          <a:p>
            <a:pPr lvl="2"/>
            <a:r>
              <a:rPr lang="en-US" sz="2000" dirty="0"/>
              <a:t>Non-schools sampled throughout Vietnam</a:t>
            </a:r>
          </a:p>
          <a:p>
            <a:pPr lvl="2"/>
            <a:r>
              <a:rPr lang="en-US" sz="2000" dirty="0"/>
              <a:t>Non-schools have no connection to the splits’ schools</a:t>
            </a:r>
          </a:p>
          <a:p>
            <a:pPr marL="384048" lvl="2" indent="0">
              <a:buNone/>
            </a:pPr>
            <a:endParaRPr lang="en-US" sz="2000" dirty="0"/>
          </a:p>
          <a:p>
            <a:pPr lvl="1"/>
            <a:r>
              <a:rPr lang="en-US" sz="2400" b="1" dirty="0"/>
              <a:t>Distance-based non-school sampling</a:t>
            </a:r>
          </a:p>
          <a:p>
            <a:pPr lvl="2"/>
            <a:r>
              <a:rPr lang="en-US" sz="2000" dirty="0"/>
              <a:t>Sample non-schools based on distance from schools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1306B-8766-C16E-9C10-BAC37545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14019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</TotalTime>
  <Words>305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Calibri</vt:lpstr>
      <vt:lpstr>Calibri Light</vt:lpstr>
      <vt:lpstr>Cambria Math</vt:lpstr>
      <vt:lpstr>Retrospect</vt:lpstr>
      <vt:lpstr>School mapping in ESRI imagery</vt:lpstr>
      <vt:lpstr>Recap from last meeting</vt:lpstr>
      <vt:lpstr>2-stage training, fine-tune and eval on Anditi schools</vt:lpstr>
      <vt:lpstr>Potential problems</vt:lpstr>
      <vt:lpstr>Potential problems</vt:lpstr>
      <vt:lpstr>Potential problems</vt:lpstr>
      <vt:lpstr>Solution – split by clusters</vt:lpstr>
      <vt:lpstr>New contributions</vt:lpstr>
      <vt:lpstr>Non-school sampling</vt:lpstr>
      <vt:lpstr>Distance-based non-school sampling</vt:lpstr>
      <vt:lpstr>Distance-based non-school sampling</vt:lpstr>
      <vt:lpstr>Distance-based non-school sampling</vt:lpstr>
      <vt:lpstr>Distance-based non-school sampling</vt:lpstr>
      <vt:lpstr>Distance-based non-school sampling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Jambrovic</dc:creator>
  <cp:lastModifiedBy>Dominik Jambrovic</cp:lastModifiedBy>
  <cp:revision>5</cp:revision>
  <dcterms:created xsi:type="dcterms:W3CDTF">2024-10-22T16:37:25Z</dcterms:created>
  <dcterms:modified xsi:type="dcterms:W3CDTF">2024-10-23T19:58:16Z</dcterms:modified>
</cp:coreProperties>
</file>